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71" r:id="rId2"/>
    <p:sldId id="282" r:id="rId3"/>
    <p:sldId id="267" r:id="rId4"/>
    <p:sldId id="284" r:id="rId5"/>
    <p:sldId id="28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B70"/>
    <a:srgbClr val="14131D"/>
    <a:srgbClr val="514C59"/>
    <a:srgbClr val="D6D6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4"/>
    <p:restoredTop sz="83077"/>
  </p:normalViewPr>
  <p:slideViewPr>
    <p:cSldViewPr snapToGrid="0" snapToObjects="1">
      <p:cViewPr varScale="1">
        <p:scale>
          <a:sx n="72" d="100"/>
          <a:sy n="72" d="100"/>
        </p:scale>
        <p:origin x="40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70EF0-D3B5-9148-AABC-841270DC2AC2}" type="datetimeFigureOut">
              <a:rPr lang="en-US" smtClean="0"/>
              <a:t>3/24/19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7BB51-F824-3D42-B860-ECE8875A95A9}" type="slidenum">
              <a:rPr lang="en-US" smtClean="0"/>
              <a:t>‹#›</a:t>
            </a:fld>
            <a:endParaRPr lang="en-US"/>
          </a:p>
        </p:txBody>
      </p:sp>
    </p:spTree>
    <p:extLst>
      <p:ext uri="{BB962C8B-B14F-4D97-AF65-F5344CB8AC3E}">
        <p14:creationId xmlns:p14="http://schemas.microsoft.com/office/powerpoint/2010/main" val="34896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Suggested Scripting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Videos for Change is a powerful way for students to create, be heard and lead social change</a:t>
            </a:r>
          </a:p>
          <a:p>
            <a:endParaRPr lang="en-US" dirty="0"/>
          </a:p>
        </p:txBody>
      </p:sp>
      <p:sp>
        <p:nvSpPr>
          <p:cNvPr id="4" name="Slide Number Placeholder 3"/>
          <p:cNvSpPr>
            <a:spLocks noGrp="1"/>
          </p:cNvSpPr>
          <p:nvPr>
            <p:ph type="sldNum" sz="quarter" idx="10"/>
          </p:nvPr>
        </p:nvSpPr>
        <p:spPr/>
        <p:txBody>
          <a:bodyPr/>
          <a:lstStyle/>
          <a:p>
            <a:fld id="{D247BB51-F824-3D42-B860-ECE8875A95A9}" type="slidenum">
              <a:rPr lang="en-US" smtClean="0"/>
              <a:t>1</a:t>
            </a:fld>
            <a:endParaRPr lang="en-US"/>
          </a:p>
        </p:txBody>
      </p:sp>
    </p:spTree>
    <p:extLst>
      <p:ext uri="{BB962C8B-B14F-4D97-AF65-F5344CB8AC3E}">
        <p14:creationId xmlns:p14="http://schemas.microsoft.com/office/powerpoint/2010/main" val="373319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Suggested Scripting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indent="-171450">
              <a:buFont typeface="Arial"/>
              <a:buChar char="•"/>
            </a:pPr>
            <a:r>
              <a:rPr lang="en-AU" sz="1200" u="none" kern="1200" baseline="0" dirty="0">
                <a:solidFill>
                  <a:srgbClr val="4D4D4C"/>
                </a:solidFill>
                <a:effectLst/>
                <a:latin typeface="Arial Regular" charset="0"/>
                <a:ea typeface="Arial Regular" charset="0"/>
                <a:cs typeface="Arial Regular" charset="0"/>
              </a:rPr>
              <a:t>Briefly cover the guidelines: one-minute social action video, national challenge for students in Years 7-12, teams of up to 6 people (students are eligible to enter as individuals)</a:t>
            </a:r>
          </a:p>
          <a:p>
            <a:pPr marL="171450" indent="-171450">
              <a:buFont typeface="Arial"/>
              <a:buChar char="•"/>
            </a:pPr>
            <a:endParaRPr lang="en-AU" dirty="0"/>
          </a:p>
          <a:p>
            <a:pPr marL="171450" indent="-171450">
              <a:buFont typeface="Arial" charset="0"/>
              <a:buChar char="•"/>
            </a:pPr>
            <a:r>
              <a:rPr lang="en-AU" dirty="0"/>
              <a:t>Explain</a:t>
            </a:r>
            <a:r>
              <a:rPr lang="en-AU" baseline="0" dirty="0"/>
              <a:t> that this is not just about the chance to win a competition but a unique opportunity to act as leaders by inspiring others to act in the long-term, collective interest of humanity to make the world a fairer and better place</a:t>
            </a:r>
            <a:endParaRPr lang="en-US" dirty="0"/>
          </a:p>
        </p:txBody>
      </p:sp>
      <p:sp>
        <p:nvSpPr>
          <p:cNvPr id="4" name="Slide Number Placeholder 3"/>
          <p:cNvSpPr>
            <a:spLocks noGrp="1"/>
          </p:cNvSpPr>
          <p:nvPr>
            <p:ph type="sldNum" sz="quarter" idx="10"/>
          </p:nvPr>
        </p:nvSpPr>
        <p:spPr/>
        <p:txBody>
          <a:bodyPr/>
          <a:lstStyle/>
          <a:p>
            <a:fld id="{D247BB51-F824-3D42-B860-ECE8875A95A9}" type="slidenum">
              <a:rPr lang="en-US" smtClean="0"/>
              <a:t>2</a:t>
            </a:fld>
            <a:endParaRPr lang="en-US"/>
          </a:p>
        </p:txBody>
      </p:sp>
    </p:spTree>
    <p:extLst>
      <p:ext uri="{BB962C8B-B14F-4D97-AF65-F5344CB8AC3E}">
        <p14:creationId xmlns:p14="http://schemas.microsoft.com/office/powerpoint/2010/main" val="159650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Suggested Scripting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dirty="0"/>
              <a:t>Explain that there have been some exciting changes this year, which include four grand prizes: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Best Junior Video – Years 7-9</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Best Senior Video – Years 10-12</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People’s Choice Award - The winner of this award is based on the finalist video with the highest number of votes, likes and shares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Founders Award – Awarded to the best video representing the voice of indigenous youth. Please note that this may be awarded to any team that has at least one Aboriginal or</a:t>
            </a:r>
            <a:r>
              <a:rPr lang="en-US" b="0" baseline="0" dirty="0"/>
              <a:t> </a:t>
            </a:r>
            <a:r>
              <a:rPr lang="en-US" b="0" dirty="0"/>
              <a:t>Torres Strait Islander member, who plays a significant role in creating the clip</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Plus the chance to be featured on Network TENs, </a:t>
            </a:r>
            <a:r>
              <a:rPr lang="en-US" b="0" i="1" dirty="0"/>
              <a:t>The Project, </a:t>
            </a:r>
            <a:r>
              <a:rPr lang="en-US" b="0" i="0" dirty="0"/>
              <a:t>to help </a:t>
            </a:r>
            <a:r>
              <a:rPr lang="en-AU" b="0" i="0" noProof="0" dirty="0"/>
              <a:t>maximise</a:t>
            </a:r>
            <a:r>
              <a:rPr lang="en-US" b="0" i="0" dirty="0"/>
              <a:t> their reach and supercharge their impact. Past entries have reached over 1 million people! </a:t>
            </a:r>
          </a:p>
        </p:txBody>
      </p:sp>
      <p:sp>
        <p:nvSpPr>
          <p:cNvPr id="4" name="Slide Number Placeholder 3"/>
          <p:cNvSpPr>
            <a:spLocks noGrp="1"/>
          </p:cNvSpPr>
          <p:nvPr>
            <p:ph type="sldNum" sz="quarter" idx="10"/>
          </p:nvPr>
        </p:nvSpPr>
        <p:spPr/>
        <p:txBody>
          <a:bodyPr/>
          <a:lstStyle/>
          <a:p>
            <a:fld id="{D247BB51-F824-3D42-B860-ECE8875A95A9}" type="slidenum">
              <a:rPr lang="en-US" smtClean="0"/>
              <a:t>3</a:t>
            </a:fld>
            <a:endParaRPr lang="en-US"/>
          </a:p>
        </p:txBody>
      </p:sp>
    </p:spTree>
    <p:extLst>
      <p:ext uri="{BB962C8B-B14F-4D97-AF65-F5344CB8AC3E}">
        <p14:creationId xmlns:p14="http://schemas.microsoft.com/office/powerpoint/2010/main" val="284503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Suggested Scripting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can find out more about Videos for Change and how to</a:t>
            </a:r>
            <a:r>
              <a:rPr lang="en-US" baseline="0" dirty="0"/>
              <a:t> </a:t>
            </a:r>
            <a:r>
              <a:rPr lang="en-US" dirty="0"/>
              <a:t>get involved in this year’s challenge at:</a:t>
            </a:r>
            <a:r>
              <a:rPr lang="en-US" baseline="0" dirty="0"/>
              <a:t> </a:t>
            </a:r>
            <a:r>
              <a:rPr lang="en-US" dirty="0" err="1"/>
              <a:t>videosforchange.org</a:t>
            </a:r>
            <a:r>
              <a:rPr lang="en-US" dirty="0"/>
              <a:t>. </a:t>
            </a:r>
            <a:r>
              <a:rPr lang="en-US" baseline="0" dirty="0"/>
              <a:t>They can also check out @</a:t>
            </a:r>
            <a:r>
              <a:rPr lang="en-US" baseline="0" dirty="0" err="1"/>
              <a:t>VideosForChange</a:t>
            </a:r>
            <a:r>
              <a:rPr lang="en-US" baseline="0" dirty="0"/>
              <a:t> on Facebook, Instagram for all of the latest updates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Build excitement and </a:t>
            </a:r>
            <a:r>
              <a:rPr lang="en-AU" noProof="0" dirty="0"/>
              <a:t>emphasise</a:t>
            </a:r>
            <a:r>
              <a:rPr lang="en-US" dirty="0"/>
              <a:t> that there are also lots of great resources to help them create their video on the site,</a:t>
            </a:r>
            <a:r>
              <a:rPr lang="en-US" baseline="0" dirty="0"/>
              <a:t> including ‘how-to’ videos and past entries that they can view for inspiration!</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Reinforce that they don’t need to be expert filmmakers or have access to fancy equipment to win one of the grand prizes, it’s about being passionate storytellers who are dedicated to creating positive social change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7BB51-F824-3D42-B860-ECE8875A95A9}" type="slidenum">
              <a:rPr lang="en-US" smtClean="0"/>
              <a:t>5</a:t>
            </a:fld>
            <a:endParaRPr lang="en-US"/>
          </a:p>
        </p:txBody>
      </p:sp>
    </p:spTree>
    <p:extLst>
      <p:ext uri="{BB962C8B-B14F-4D97-AF65-F5344CB8AC3E}">
        <p14:creationId xmlns:p14="http://schemas.microsoft.com/office/powerpoint/2010/main" val="423032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8ED5F3-AAD9-1A41-A788-B909D1B7ED22}"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79548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ED5F3-AAD9-1A41-A788-B909D1B7ED22}"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35887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ED5F3-AAD9-1A41-A788-B909D1B7ED22}"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140562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8ED5F3-AAD9-1A41-A788-B909D1B7ED22}"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169160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8ED5F3-AAD9-1A41-A788-B909D1B7ED22}" type="datetimeFigureOut">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20188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8ED5F3-AAD9-1A41-A788-B909D1B7ED22}"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8590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ED5F3-AAD9-1A41-A788-B909D1B7ED22}" type="datetimeFigureOut">
              <a:rPr lang="en-US" smtClean="0"/>
              <a:t>3/24/19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73272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8ED5F3-AAD9-1A41-A788-B909D1B7ED22}" type="datetimeFigureOut">
              <a:rPr lang="en-US" smtClean="0"/>
              <a:t>3/24/19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129125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ED5F3-AAD9-1A41-A788-B909D1B7ED22}" type="datetimeFigureOut">
              <a:rPr lang="en-US" smtClean="0"/>
              <a:t>3/24/19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181310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8ED5F3-AAD9-1A41-A788-B909D1B7ED22}"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4095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8ED5F3-AAD9-1A41-A788-B909D1B7ED22}" type="datetimeFigureOut">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FB294-9710-024A-A47D-F74F2A737F3C}" type="slidenum">
              <a:rPr lang="en-US" smtClean="0"/>
              <a:t>‹#›</a:t>
            </a:fld>
            <a:endParaRPr lang="en-US"/>
          </a:p>
        </p:txBody>
      </p:sp>
    </p:spTree>
    <p:extLst>
      <p:ext uri="{BB962C8B-B14F-4D97-AF65-F5344CB8AC3E}">
        <p14:creationId xmlns:p14="http://schemas.microsoft.com/office/powerpoint/2010/main" val="108174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ED5F3-AAD9-1A41-A788-B909D1B7ED22}" type="datetimeFigureOut">
              <a:rPr lang="en-US" smtClean="0"/>
              <a:t>3/24/19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FB294-9710-024A-A47D-F74F2A737F3C}" type="slidenum">
              <a:rPr lang="en-US" smtClean="0"/>
              <a:t>‹#›</a:t>
            </a:fld>
            <a:endParaRPr lang="en-US"/>
          </a:p>
        </p:txBody>
      </p:sp>
    </p:spTree>
    <p:extLst>
      <p:ext uri="{BB962C8B-B14F-4D97-AF65-F5344CB8AC3E}">
        <p14:creationId xmlns:p14="http://schemas.microsoft.com/office/powerpoint/2010/main" val="72183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085248" y="6108700"/>
            <a:ext cx="840051" cy="5580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1"/>
          </a:xfrm>
          <a:prstGeom prst="rect">
            <a:avLst/>
          </a:prstGeom>
        </p:spPr>
      </p:pic>
    </p:spTree>
    <p:extLst>
      <p:ext uri="{BB962C8B-B14F-4D97-AF65-F5344CB8AC3E}">
        <p14:creationId xmlns:p14="http://schemas.microsoft.com/office/powerpoint/2010/main" val="319840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BAD581-8F50-E04D-9B21-C8FAB6954D3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047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6D172A-C92F-A949-AFB8-BF6B1D53B414}"/>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85209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2B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C80A-7B0D-ED43-8CF9-B050B70D90F7}"/>
              </a:ext>
            </a:extLst>
          </p:cNvPr>
          <p:cNvSpPr>
            <a:spLocks noGrp="1"/>
          </p:cNvSpPr>
          <p:nvPr>
            <p:ph type="title"/>
          </p:nvPr>
        </p:nvSpPr>
        <p:spPr/>
        <p:txBody>
          <a:bodyPr>
            <a:normAutofit/>
          </a:bodyPr>
          <a:lstStyle/>
          <a:p>
            <a:r>
              <a:rPr lang="en-US" sz="5400" b="1" dirty="0">
                <a:solidFill>
                  <a:schemeClr val="bg1"/>
                </a:solidFill>
                <a:latin typeface="Gibson SemiBold" panose="02000000000000000000" pitchFamily="2" charset="77"/>
              </a:rPr>
              <a:t>Key Dates</a:t>
            </a:r>
          </a:p>
        </p:txBody>
      </p:sp>
      <p:sp>
        <p:nvSpPr>
          <p:cNvPr id="3" name="Content Placeholder 2">
            <a:extLst>
              <a:ext uri="{FF2B5EF4-FFF2-40B4-BE49-F238E27FC236}">
                <a16:creationId xmlns:a16="http://schemas.microsoft.com/office/drawing/2014/main" id="{7F575C60-39C6-E047-95B3-EC2AA50E1ADC}"/>
              </a:ext>
            </a:extLst>
          </p:cNvPr>
          <p:cNvSpPr>
            <a:spLocks noGrp="1"/>
          </p:cNvSpPr>
          <p:nvPr>
            <p:ph idx="1"/>
          </p:nvPr>
        </p:nvSpPr>
        <p:spPr/>
        <p:txBody>
          <a:bodyPr>
            <a:normAutofit/>
          </a:bodyPr>
          <a:lstStyle/>
          <a:p>
            <a:r>
              <a:rPr lang="en-US" sz="4000" dirty="0">
                <a:solidFill>
                  <a:schemeClr val="bg1"/>
                </a:solidFill>
                <a:latin typeface="Gibson" panose="02000000000000000000" pitchFamily="2" charset="77"/>
              </a:rPr>
              <a:t>Entries open June 24</a:t>
            </a:r>
            <a:br>
              <a:rPr lang="en-US" sz="4000" dirty="0">
                <a:solidFill>
                  <a:schemeClr val="bg1"/>
                </a:solidFill>
                <a:latin typeface="Gibson" panose="02000000000000000000" pitchFamily="2" charset="77"/>
              </a:rPr>
            </a:br>
            <a:endParaRPr lang="en-US" sz="4000" dirty="0">
              <a:solidFill>
                <a:schemeClr val="bg1"/>
              </a:solidFill>
              <a:latin typeface="Gibson" panose="02000000000000000000" pitchFamily="2" charset="77"/>
            </a:endParaRPr>
          </a:p>
          <a:p>
            <a:r>
              <a:rPr lang="en-US" sz="4000" dirty="0">
                <a:solidFill>
                  <a:schemeClr val="bg1"/>
                </a:solidFill>
                <a:latin typeface="Gibson" panose="02000000000000000000" pitchFamily="2" charset="77"/>
              </a:rPr>
              <a:t>Voting – People’s Choice Award: October</a:t>
            </a:r>
            <a:br>
              <a:rPr lang="en-US" sz="4000" dirty="0">
                <a:solidFill>
                  <a:schemeClr val="bg1"/>
                </a:solidFill>
                <a:latin typeface="Gibson" panose="02000000000000000000" pitchFamily="2" charset="77"/>
              </a:rPr>
            </a:br>
            <a:endParaRPr lang="en-US" sz="4000" dirty="0">
              <a:solidFill>
                <a:schemeClr val="bg1"/>
              </a:solidFill>
              <a:latin typeface="Gibson" panose="02000000000000000000" pitchFamily="2" charset="77"/>
            </a:endParaRPr>
          </a:p>
          <a:p>
            <a:r>
              <a:rPr lang="en-US" sz="4000" dirty="0">
                <a:solidFill>
                  <a:schemeClr val="bg1"/>
                </a:solidFill>
                <a:latin typeface="Gibson" panose="02000000000000000000" pitchFamily="2" charset="77"/>
              </a:rPr>
              <a:t>Winners Announced: mid November</a:t>
            </a:r>
            <a:br>
              <a:rPr lang="en-US" sz="4000" dirty="0">
                <a:solidFill>
                  <a:schemeClr val="bg1"/>
                </a:solidFill>
                <a:latin typeface="Gibson" panose="02000000000000000000" pitchFamily="2" charset="77"/>
              </a:rPr>
            </a:br>
            <a:endParaRPr lang="en-US" sz="4000" dirty="0">
              <a:solidFill>
                <a:schemeClr val="bg1"/>
              </a:solidFill>
              <a:latin typeface="Gibson" panose="02000000000000000000" pitchFamily="2" charset="77"/>
            </a:endParaRPr>
          </a:p>
          <a:p>
            <a:r>
              <a:rPr lang="en-US" sz="4000" dirty="0">
                <a:solidFill>
                  <a:schemeClr val="bg1"/>
                </a:solidFill>
                <a:latin typeface="Gibson" panose="02000000000000000000" pitchFamily="2" charset="77"/>
              </a:rPr>
              <a:t>Film Festival (Sydney) late November</a:t>
            </a:r>
          </a:p>
        </p:txBody>
      </p:sp>
    </p:spTree>
    <p:extLst>
      <p:ext uri="{BB962C8B-B14F-4D97-AF65-F5344CB8AC3E}">
        <p14:creationId xmlns:p14="http://schemas.microsoft.com/office/powerpoint/2010/main" val="252976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CCF41A-FF10-AC4E-BD64-2851D336212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8303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FC_ProgramManagers_Presentation_1.2" id="{399D6526-3EE7-BB45-BB36-18AA693A9547}" vid="{5B856157-98C1-D446-9039-957838ED36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6779</TotalTime>
  <Words>358</Words>
  <Application>Microsoft Macintosh PowerPoint</Application>
  <PresentationFormat>Widescreen</PresentationFormat>
  <Paragraphs>37</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Regular</vt:lpstr>
      <vt:lpstr>Calibri</vt:lpstr>
      <vt:lpstr>Calibri Light</vt:lpstr>
      <vt:lpstr>Gibson</vt:lpstr>
      <vt:lpstr>Gibson SemiBold</vt:lpstr>
      <vt:lpstr>Office Theme</vt:lpstr>
      <vt:lpstr>PowerPoint Presentation</vt:lpstr>
      <vt:lpstr>PowerPoint Presentation</vt:lpstr>
      <vt:lpstr>PowerPoint Presentation</vt:lpstr>
      <vt:lpstr>Key Dates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High Resolves II</dc:creator>
  <cp:lastModifiedBy>High Resolves AU</cp:lastModifiedBy>
  <cp:revision>142</cp:revision>
  <cp:lastPrinted>2018-06-26T05:34:01Z</cp:lastPrinted>
  <dcterms:created xsi:type="dcterms:W3CDTF">2018-06-26T10:41:58Z</dcterms:created>
  <dcterms:modified xsi:type="dcterms:W3CDTF">2019-03-24T12:06:10Z</dcterms:modified>
</cp:coreProperties>
</file>